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2016" y="1992957"/>
            <a:ext cx="7766936" cy="1646302"/>
          </a:xfrm>
        </p:spPr>
        <p:txBody>
          <a:bodyPr/>
          <a:lstStyle/>
          <a:p>
            <a:r>
              <a:rPr lang="nl-NL" dirty="0" smtClean="0"/>
              <a:t>Methodisch handelen Deel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0210" y="3777087"/>
            <a:ext cx="7766936" cy="1096899"/>
          </a:xfrm>
        </p:spPr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5, Activerende leeromgeving</a:t>
            </a:r>
            <a:endParaRPr lang="nl-NL" dirty="0" smtClean="0"/>
          </a:p>
          <a:p>
            <a:r>
              <a:rPr lang="nl-NL" dirty="0" smtClean="0"/>
              <a:t>Leren en leeractiviteiten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2917104"/>
            <a:ext cx="5956663" cy="39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Opdrachten </a:t>
            </a:r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/>
              <a:t>Ga naar van welzijn.angerenstein.nl</a:t>
            </a:r>
          </a:p>
          <a:p>
            <a:r>
              <a:rPr lang="nl-NL" dirty="0"/>
              <a:t>Ga naar Maatschappelijke Zorg</a:t>
            </a:r>
          </a:p>
          <a:p>
            <a:r>
              <a:rPr lang="nl-NL" dirty="0"/>
              <a:t>Ga dan naar boek Methodiek en begeleiden</a:t>
            </a:r>
          </a:p>
          <a:p>
            <a:r>
              <a:rPr lang="nl-NL" dirty="0"/>
              <a:t>Naar VW thema </a:t>
            </a:r>
            <a:r>
              <a:rPr lang="nl-NL" dirty="0" smtClean="0"/>
              <a:t>20</a:t>
            </a:r>
            <a:endParaRPr lang="nl-NL" dirty="0"/>
          </a:p>
          <a:p>
            <a:r>
              <a:rPr lang="nl-NL" dirty="0"/>
              <a:t>Maak </a:t>
            </a:r>
            <a:r>
              <a:rPr lang="nl-NL" dirty="0" err="1" smtClean="0"/>
              <a:t>opdr</a:t>
            </a:r>
            <a:r>
              <a:rPr lang="nl-NL" dirty="0" smtClean="0"/>
              <a:t>. </a:t>
            </a:r>
            <a:r>
              <a:rPr lang="nl-NL" dirty="0" smtClean="0"/>
              <a:t>2 (alleen vraag 1 en 2 daarvan) en </a:t>
            </a:r>
            <a:r>
              <a:rPr lang="nl-NL" dirty="0" err="1" smtClean="0"/>
              <a:t>opdr</a:t>
            </a:r>
            <a:r>
              <a:rPr lang="nl-NL" dirty="0" smtClean="0"/>
              <a:t>. 3</a:t>
            </a:r>
          </a:p>
          <a:p>
            <a:r>
              <a:rPr lang="nl-NL" dirty="0" smtClean="0"/>
              <a:t>We komen om </a:t>
            </a:r>
            <a:r>
              <a:rPr lang="nl-NL" u="sng" dirty="0" smtClean="0"/>
              <a:t>12.15 uur </a:t>
            </a:r>
            <a:r>
              <a:rPr lang="nl-NL" dirty="0" smtClean="0"/>
              <a:t>terug voor de nabespreking</a:t>
            </a:r>
            <a:r>
              <a:rPr lang="nl-NL" dirty="0" smtClean="0"/>
              <a:t>.</a:t>
            </a:r>
            <a:endParaRPr lang="nl-NL" dirty="0" smtClean="0"/>
          </a:p>
          <a:p>
            <a:r>
              <a:rPr lang="nl-NL" dirty="0" smtClean="0"/>
              <a:t>Sla </a:t>
            </a:r>
            <a:r>
              <a:rPr lang="nl-NL" dirty="0"/>
              <a:t>je opdrachten goed op in je pc, </a:t>
            </a:r>
            <a:r>
              <a:rPr lang="nl-NL" dirty="0" smtClean="0"/>
              <a:t>zijn </a:t>
            </a:r>
            <a:r>
              <a:rPr lang="nl-NL" dirty="0"/>
              <a:t>aan het eind van LP 4</a:t>
            </a:r>
            <a:r>
              <a:rPr lang="nl-NL" dirty="0" smtClean="0"/>
              <a:t> </a:t>
            </a:r>
            <a:r>
              <a:rPr lang="nl-NL" dirty="0"/>
              <a:t>je bewijs van inzet en voorwaarde </a:t>
            </a:r>
            <a:r>
              <a:rPr lang="nl-NL" dirty="0" smtClean="0"/>
              <a:t>voor een geldig </a:t>
            </a:r>
            <a:r>
              <a:rPr lang="nl-NL" dirty="0" err="1" smtClean="0"/>
              <a:t>toetscijfer</a:t>
            </a:r>
            <a:r>
              <a:rPr lang="nl-NL" dirty="0" smtClean="0"/>
              <a:t>.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341877" cy="3880773"/>
          </a:xfrm>
        </p:spPr>
        <p:txBody>
          <a:bodyPr/>
          <a:lstStyle/>
          <a:p>
            <a:r>
              <a:rPr lang="nl-NL" dirty="0" smtClean="0"/>
              <a:t>Leren = het eigen maken van (nieuwe) kennis en vaardigheden óf veranderen kennis en vaardigheden die je al hebt (opgedaan).</a:t>
            </a:r>
          </a:p>
          <a:p>
            <a:r>
              <a:rPr lang="nl-NL" dirty="0" smtClean="0"/>
              <a:t>Kinderen leren rekenen en schrijven</a:t>
            </a:r>
          </a:p>
          <a:p>
            <a:r>
              <a:rPr lang="nl-NL" dirty="0" smtClean="0"/>
              <a:t>Jongeren leren vreemde taal en scheikundige formules</a:t>
            </a:r>
          </a:p>
          <a:p>
            <a:r>
              <a:rPr lang="nl-NL" dirty="0" smtClean="0"/>
              <a:t>Als MBO-studenten leren jullie beroepsvaardigheden en competenties</a:t>
            </a:r>
          </a:p>
          <a:p>
            <a:r>
              <a:rPr lang="nl-NL" dirty="0" smtClean="0"/>
              <a:t>Als begeleider (denk aan je stageplek) leer je de cliënt/kind vaardigheden aan</a:t>
            </a:r>
          </a:p>
          <a:p>
            <a:r>
              <a:rPr lang="nl-NL" dirty="0" smtClean="0"/>
              <a:t>Dit zijn vaak de vaardigheden die ze nodig hebben in het leven</a:t>
            </a:r>
          </a:p>
          <a:p>
            <a:r>
              <a:rPr lang="nl-NL" dirty="0" smtClean="0"/>
              <a:t>Denk aan overleggen</a:t>
            </a:r>
            <a:r>
              <a:rPr lang="nl-NL" dirty="0"/>
              <a:t>, brood bakken, was </a:t>
            </a:r>
            <a:r>
              <a:rPr lang="nl-NL" dirty="0" smtClean="0"/>
              <a:t>doen, opruimen etc.</a:t>
            </a:r>
          </a:p>
          <a:p>
            <a:r>
              <a:rPr lang="nl-NL" dirty="0" smtClean="0"/>
              <a:t>Vaardigheden leer je hen stapsgewijs aan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006" y="4676503"/>
            <a:ext cx="4362994" cy="21814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5" y="4754443"/>
            <a:ext cx="2821577" cy="21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Leren als 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6817"/>
            <a:ext cx="8596668" cy="3880773"/>
          </a:xfrm>
        </p:spPr>
        <p:txBody>
          <a:bodyPr/>
          <a:lstStyle/>
          <a:p>
            <a:r>
              <a:rPr lang="nl-NL" dirty="0" smtClean="0"/>
              <a:t>Pak het leren op de juiste manier aan</a:t>
            </a:r>
          </a:p>
          <a:p>
            <a:r>
              <a:rPr lang="nl-NL" dirty="0" smtClean="0"/>
              <a:t>Denk na over wat je die ander wilt leren (leerdoel)</a:t>
            </a:r>
          </a:p>
          <a:p>
            <a:r>
              <a:rPr lang="nl-NL" dirty="0" smtClean="0"/>
              <a:t>Bedenk vervolgens op welke manier dat kan (hoe behaal je dus dat leerdoel)</a:t>
            </a:r>
          </a:p>
          <a:p>
            <a:r>
              <a:rPr lang="nl-NL" dirty="0" smtClean="0"/>
              <a:t>Daarbij gebruik je leeractiviteiten en leermiddelen</a:t>
            </a:r>
          </a:p>
          <a:p>
            <a:r>
              <a:rPr lang="nl-NL" dirty="0" smtClean="0"/>
              <a:t>Soms pas je leermiddelen aan de doelgroep aan</a:t>
            </a:r>
          </a:p>
          <a:p>
            <a:r>
              <a:rPr lang="nl-NL" dirty="0" smtClean="0"/>
              <a:t>Vooraf bedenk je dus goed wat de cliënt / (cliënt)groep nodig heeft</a:t>
            </a:r>
          </a:p>
          <a:p>
            <a:r>
              <a:rPr lang="nl-NL" dirty="0" smtClean="0"/>
              <a:t>Zo maak je de juiste keuzes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825" y="4167051"/>
            <a:ext cx="4007175" cy="26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Leeractiviteiten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6175829"/>
          </a:xfrm>
        </p:spPr>
        <p:txBody>
          <a:bodyPr/>
          <a:lstStyle/>
          <a:p>
            <a:r>
              <a:rPr lang="nl-NL" dirty="0" smtClean="0"/>
              <a:t>Leeractiviteit: verzameling handelingen waarmee je het leerdoel bij je kind/ cliënt(groep) wilt behalen</a:t>
            </a:r>
          </a:p>
          <a:p>
            <a:r>
              <a:rPr lang="nl-NL" dirty="0" smtClean="0"/>
              <a:t>Kleuters spelen winkeltje in de klas, wat leren ze daarmee?</a:t>
            </a:r>
          </a:p>
          <a:p>
            <a:pPr>
              <a:buFontTx/>
              <a:buChar char="-"/>
            </a:pPr>
            <a:r>
              <a:rPr lang="nl-NL" dirty="0" smtClean="0"/>
              <a:t>Met geld omgaan</a:t>
            </a:r>
          </a:p>
          <a:p>
            <a:pPr>
              <a:buFontTx/>
              <a:buChar char="-"/>
            </a:pPr>
            <a:r>
              <a:rPr lang="nl-NL" dirty="0" smtClean="0"/>
              <a:t>Sociale vaardigheden </a:t>
            </a:r>
          </a:p>
          <a:p>
            <a:pPr>
              <a:buFontTx/>
              <a:buChar char="-"/>
            </a:pPr>
            <a:r>
              <a:rPr lang="nl-NL" dirty="0" smtClean="0"/>
              <a:t>Onderhandelen over de prijs</a:t>
            </a:r>
          </a:p>
          <a:p>
            <a:r>
              <a:rPr lang="nl-NL" dirty="0" smtClean="0"/>
              <a:t>Leeractiviteit kan ook zijn: </a:t>
            </a:r>
          </a:p>
          <a:p>
            <a:pPr>
              <a:buFontTx/>
              <a:buChar char="-"/>
            </a:pPr>
            <a:r>
              <a:rPr lang="nl-NL" dirty="0"/>
              <a:t>G</a:t>
            </a:r>
            <a:r>
              <a:rPr lang="nl-NL" dirty="0" smtClean="0"/>
              <a:t>even van een spreekbeurt</a:t>
            </a:r>
          </a:p>
          <a:p>
            <a:pPr>
              <a:buFontTx/>
              <a:buChar char="-"/>
            </a:pPr>
            <a:r>
              <a:rPr lang="nl-NL" dirty="0" smtClean="0"/>
              <a:t>Bouwen van een vlot</a:t>
            </a:r>
          </a:p>
          <a:p>
            <a:pPr>
              <a:buFontTx/>
              <a:buChar char="-"/>
            </a:pPr>
            <a:r>
              <a:rPr lang="nl-NL" dirty="0" smtClean="0"/>
              <a:t>Schillen van de aardappelen / omelet bakken</a:t>
            </a:r>
          </a:p>
          <a:p>
            <a:pPr>
              <a:buFontTx/>
              <a:buChar char="-"/>
            </a:pPr>
            <a:r>
              <a:rPr lang="nl-NL" dirty="0" smtClean="0"/>
              <a:t>Gebruiken van een afstandsbediening</a:t>
            </a:r>
          </a:p>
          <a:p>
            <a:pPr>
              <a:buFontTx/>
              <a:buChar char="-"/>
            </a:pPr>
            <a:r>
              <a:rPr lang="nl-NL" dirty="0" smtClean="0"/>
              <a:t>Sociale netwerk op peil houden (en uitbreiden)</a:t>
            </a:r>
          </a:p>
          <a:p>
            <a:r>
              <a:rPr lang="nl-NL" dirty="0" smtClean="0"/>
              <a:t>Dus niet alleen op een KDV maar bij allerlei instellingen leer je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543" y="0"/>
            <a:ext cx="3004457" cy="18026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374" y="4232366"/>
            <a:ext cx="3945626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Instructie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Begeleider legt uit hoe groep ergens aan moet werken</a:t>
            </a:r>
          </a:p>
          <a:p>
            <a:r>
              <a:rPr lang="nl-NL" dirty="0" smtClean="0"/>
              <a:t>Je stuurt de groep aan</a:t>
            </a:r>
          </a:p>
          <a:p>
            <a:r>
              <a:rPr lang="nl-NL" dirty="0" smtClean="0"/>
              <a:t>Houd rekening met niveau van de groep</a:t>
            </a:r>
          </a:p>
          <a:p>
            <a:r>
              <a:rPr lang="nl-NL" dirty="0" smtClean="0"/>
              <a:t>Groep/persoon moet je instructie kunnen volgen </a:t>
            </a:r>
          </a:p>
          <a:p>
            <a:r>
              <a:rPr lang="nl-NL" dirty="0"/>
              <a:t>M</a:t>
            </a:r>
            <a:r>
              <a:rPr lang="nl-NL" dirty="0" smtClean="0"/>
              <a:t>aar het moet ook uitdagen (prikkel de nieuwsgierigheid)</a:t>
            </a:r>
          </a:p>
          <a:p>
            <a:r>
              <a:rPr lang="nl-NL" dirty="0" smtClean="0"/>
              <a:t>Daarna kan de groep aan de slag</a:t>
            </a:r>
          </a:p>
          <a:p>
            <a:r>
              <a:rPr lang="nl-NL" dirty="0" smtClean="0"/>
              <a:t>Doel: iedereen weet door jouw instructie exact wat er moet gebeuren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187" y="0"/>
            <a:ext cx="4200814" cy="27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Opdracht: taak die deelnemers kiezen of moeten uitvoeren</a:t>
            </a:r>
          </a:p>
          <a:p>
            <a:r>
              <a:rPr lang="nl-NL" dirty="0" smtClean="0"/>
              <a:t>Opdracht = leeractiviteit -&gt; vastgesteld doel te behalen</a:t>
            </a:r>
          </a:p>
          <a:p>
            <a:r>
              <a:rPr lang="nl-NL" dirty="0" smtClean="0"/>
              <a:t>Drie vormen van opdrachten:</a:t>
            </a:r>
          </a:p>
          <a:p>
            <a:pPr>
              <a:buAutoNum type="arabicPeriod"/>
            </a:pPr>
            <a:r>
              <a:rPr lang="nl-NL" dirty="0" smtClean="0"/>
              <a:t>Opdracht gericht op </a:t>
            </a:r>
            <a:r>
              <a:rPr lang="nl-NL" b="1" u="sng" dirty="0" smtClean="0"/>
              <a:t>studeren / onderzoeken</a:t>
            </a:r>
          </a:p>
          <a:p>
            <a:pPr>
              <a:buAutoNum type="arabicPeriod"/>
            </a:pPr>
            <a:r>
              <a:rPr lang="nl-NL" dirty="0" smtClean="0"/>
              <a:t>Opdracht gericht op </a:t>
            </a:r>
            <a:r>
              <a:rPr lang="nl-NL" b="1" u="sng" dirty="0" smtClean="0"/>
              <a:t>werken</a:t>
            </a:r>
          </a:p>
          <a:p>
            <a:pPr>
              <a:buAutoNum type="arabicPeriod"/>
            </a:pPr>
            <a:r>
              <a:rPr lang="nl-NL" dirty="0" smtClean="0"/>
              <a:t>Opdracht gericht op </a:t>
            </a:r>
            <a:r>
              <a:rPr lang="nl-NL" b="1" u="sng" dirty="0" smtClean="0"/>
              <a:t>het weergeven van informatie</a:t>
            </a:r>
            <a:endParaRPr lang="nl-NL" b="1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782" y="4071887"/>
            <a:ext cx="4182218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Interactie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9668449" cy="3880773"/>
          </a:xfrm>
        </p:spPr>
        <p:txBody>
          <a:bodyPr/>
          <a:lstStyle/>
          <a:p>
            <a:r>
              <a:rPr lang="nl-NL" dirty="0" smtClean="0"/>
              <a:t>Interactie, waar denk je aan bij dat woord?</a:t>
            </a:r>
          </a:p>
          <a:p>
            <a:r>
              <a:rPr lang="nl-NL" dirty="0" smtClean="0"/>
              <a:t>Op elkaar reageren komt er het dichtst bij in de buurt</a:t>
            </a:r>
          </a:p>
          <a:p>
            <a:r>
              <a:rPr lang="nl-NL" dirty="0" smtClean="0"/>
              <a:t>Mensen leren door het uitwisselen van kennis met elkaar</a:t>
            </a:r>
          </a:p>
          <a:p>
            <a:r>
              <a:rPr lang="nl-NL" dirty="0" smtClean="0"/>
              <a:t>Al (met elkaar) pratende kom je dan verder en leer je meer van en door elkaar</a:t>
            </a:r>
          </a:p>
          <a:p>
            <a:r>
              <a:rPr lang="nl-NL" dirty="0" smtClean="0"/>
              <a:t>Vaak leren mensen nog het meest van een examen als ze na afloop de examenruimte uitlopen en vragen gaan nabespreken met anderen </a:t>
            </a:r>
          </a:p>
          <a:p>
            <a:r>
              <a:rPr lang="nl-NL" dirty="0" smtClean="0"/>
              <a:t>Daarom laten we jullie in de klas vaak graag met elkaar in gesprek gaan over thema’s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72" y="4024175"/>
            <a:ext cx="4442188" cy="26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Samenwerkend 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433317" cy="3880773"/>
          </a:xfrm>
        </p:spPr>
        <p:txBody>
          <a:bodyPr/>
          <a:lstStyle/>
          <a:p>
            <a:r>
              <a:rPr lang="nl-NL" dirty="0" smtClean="0"/>
              <a:t>Leeractiviteit waarbij deelnemers in een groep samenwerken aan taak of opdracht</a:t>
            </a:r>
          </a:p>
          <a:p>
            <a:r>
              <a:rPr lang="nl-NL" dirty="0" smtClean="0"/>
              <a:t>Hiermee behalen ze het leerdoel</a:t>
            </a:r>
          </a:p>
          <a:p>
            <a:r>
              <a:rPr lang="nl-NL" dirty="0" smtClean="0"/>
              <a:t>Maak aan het eind duidelijk wie wat heeft gedaan (wat was ieders inbreng)</a:t>
            </a:r>
          </a:p>
          <a:p>
            <a:r>
              <a:rPr lang="nl-NL" dirty="0" smtClean="0"/>
              <a:t>Denk bij samenwerkend leren aan groepsindeling (wordt dit gedaan of is er keuze)</a:t>
            </a:r>
          </a:p>
          <a:p>
            <a:r>
              <a:rPr lang="nl-NL" dirty="0" smtClean="0"/>
              <a:t>Maak afspraken over werkverdeling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720" t="5461" r="4004" b="6432"/>
          <a:stretch/>
        </p:blipFill>
        <p:spPr>
          <a:xfrm>
            <a:off x="4728754" y="3371843"/>
            <a:ext cx="3383280" cy="32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Spel: nabootsen van werkelijkheid </a:t>
            </a:r>
          </a:p>
          <a:p>
            <a:r>
              <a:rPr lang="nl-NL" dirty="0" smtClean="0"/>
              <a:t>Doel: vaardigheden en kennis aanleren</a:t>
            </a:r>
          </a:p>
          <a:p>
            <a:r>
              <a:rPr lang="nl-NL" dirty="0" smtClean="0"/>
              <a:t>Woordenschat uitbreiden kan met leuke spelletjes, voorbeelden?</a:t>
            </a:r>
          </a:p>
          <a:p>
            <a:r>
              <a:rPr lang="nl-NL" dirty="0" smtClean="0"/>
              <a:t>Galgje, scrabble, </a:t>
            </a:r>
            <a:r>
              <a:rPr lang="nl-NL" dirty="0" err="1" smtClean="0"/>
              <a:t>pim</a:t>
            </a:r>
            <a:r>
              <a:rPr lang="nl-NL" dirty="0" smtClean="0"/>
              <a:t>-</a:t>
            </a:r>
            <a:r>
              <a:rPr lang="nl-NL" dirty="0" err="1" smtClean="0"/>
              <a:t>pam</a:t>
            </a:r>
            <a:r>
              <a:rPr lang="nl-NL" dirty="0" smtClean="0"/>
              <a:t>-pet, </a:t>
            </a:r>
            <a:r>
              <a:rPr lang="nl-NL" dirty="0" err="1" smtClean="0"/>
              <a:t>Lingo</a:t>
            </a:r>
            <a:r>
              <a:rPr lang="nl-NL" dirty="0" smtClean="0"/>
              <a:t> etc.</a:t>
            </a:r>
          </a:p>
          <a:p>
            <a:r>
              <a:rPr lang="nl-NL" dirty="0" smtClean="0"/>
              <a:t>Tót 8 jaar leren kinderen het meest door te spelen</a:t>
            </a:r>
          </a:p>
          <a:p>
            <a:r>
              <a:rPr lang="nl-NL" dirty="0" smtClean="0"/>
              <a:t>Daarna leren ze vooral door te onderzoeken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64" y="3680868"/>
            <a:ext cx="3826464" cy="25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0" ma:contentTypeDescription="Een nieuw document maken." ma:contentTypeScope="" ma:versionID="d7fb8ae9b96a9cdb82831b9846d4c9d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44df13006c4d1b8710a8bdf93e72db5d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5B82A0-00B3-4BB9-A189-CE677D887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821D73-8766-4A58-8D7E-2DD40F8723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088393-81D5-43A2-8427-C58FE19A898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1f671bd0-527c-4d2a-98b8-6946169f1e3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b9f8bbe-82d2-46a4-909f-9c23c02db6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612</Words>
  <Application>Microsoft Office PowerPoint</Application>
  <PresentationFormat>Breedbeeld</PresentationFormat>
  <Paragraphs>77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Methodisch handelen Deel 4</vt:lpstr>
      <vt:lpstr>Leren</vt:lpstr>
      <vt:lpstr>Leren als doel</vt:lpstr>
      <vt:lpstr>Leeractiviteiten</vt:lpstr>
      <vt:lpstr>Instructie</vt:lpstr>
      <vt:lpstr>Opdrachten</vt:lpstr>
      <vt:lpstr>Interactie</vt:lpstr>
      <vt:lpstr>Samenwerkend leren</vt:lpstr>
      <vt:lpstr>Spel</vt:lpstr>
      <vt:lpstr>Opdrachten 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Methodisch handelen Deel 4</dc:title>
  <dc:creator>Simon Poelman</dc:creator>
  <cp:lastModifiedBy>Simon Poelman</cp:lastModifiedBy>
  <cp:revision>12</cp:revision>
  <dcterms:created xsi:type="dcterms:W3CDTF">2020-06-02T17:24:35Z</dcterms:created>
  <dcterms:modified xsi:type="dcterms:W3CDTF">2020-06-02T18:32:57Z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